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350" r:id="rId5"/>
    <p:sldId id="383" r:id="rId6"/>
    <p:sldId id="382" r:id="rId7"/>
    <p:sldId id="374" r:id="rId8"/>
    <p:sldId id="354" r:id="rId9"/>
    <p:sldId id="366" r:id="rId10"/>
    <p:sldId id="367" r:id="rId11"/>
    <p:sldId id="372" r:id="rId12"/>
    <p:sldId id="368" r:id="rId13"/>
    <p:sldId id="369" r:id="rId14"/>
    <p:sldId id="370" r:id="rId15"/>
    <p:sldId id="371" r:id="rId16"/>
    <p:sldId id="375" r:id="rId17"/>
    <p:sldId id="377" r:id="rId18"/>
    <p:sldId id="378" r:id="rId19"/>
    <p:sldId id="379" r:id="rId20"/>
    <p:sldId id="380" r:id="rId21"/>
    <p:sldId id="376" r:id="rId22"/>
    <p:sldId id="364" r:id="rId23"/>
    <p:sldId id="34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2DBA2-79C7-4195-B7CF-FDF0124CEB9C}" v="57" dt="2023-02-02T00:40:19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5226" autoAdjust="0"/>
  </p:normalViewPr>
  <p:slideViewPr>
    <p:cSldViewPr snapToGrid="0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5" y="2308447"/>
            <a:ext cx="5491571" cy="1514019"/>
          </a:xfrm>
        </p:spPr>
        <p:txBody>
          <a:bodyPr/>
          <a:lstStyle/>
          <a:p>
            <a:r>
              <a:rPr lang="en-US" sz="4400" dirty="0"/>
              <a:t>Analysis of Russian Alcohol Consumption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Pour Decisions</a:t>
            </a:r>
            <a:endParaRPr lang="en-US" dirty="0"/>
          </a:p>
          <a:p>
            <a:r>
              <a:rPr lang="en-US" dirty="0"/>
              <a:t>February 2,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548945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</a:t>
            </a:r>
            <a:r>
              <a:rPr lang="en-US" sz="2400" b="1" dirty="0"/>
              <a:t>GDP and Consumption by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3EA8DA-3E5B-5E41-CF65-E36B1FBB2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7809"/>
            <a:ext cx="12192000" cy="32223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AA21F2-6231-A7B1-2CFA-5ACB360754DD}"/>
              </a:ext>
            </a:extLst>
          </p:cNvPr>
          <p:cNvSpPr txBox="1"/>
          <p:nvPr/>
        </p:nvSpPr>
        <p:spPr>
          <a:xfrm>
            <a:off x="2548649" y="4998742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-0.66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9B5F7-053B-D11F-0FB6-BCC77E4EBD61}"/>
              </a:ext>
            </a:extLst>
          </p:cNvPr>
          <p:cNvSpPr txBox="1"/>
          <p:nvPr/>
        </p:nvSpPr>
        <p:spPr>
          <a:xfrm>
            <a:off x="8580480" y="4998742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0.97</a:t>
            </a:r>
          </a:p>
        </p:txBody>
      </p:sp>
    </p:spTree>
    <p:extLst>
      <p:ext uri="{BB962C8B-B14F-4D97-AF65-F5344CB8AC3E}">
        <p14:creationId xmlns:p14="http://schemas.microsoft.com/office/powerpoint/2010/main" val="592915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548945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</a:t>
            </a:r>
            <a:r>
              <a:rPr lang="en-US" sz="2400" b="1" dirty="0"/>
              <a:t>GDP and Consumption by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64A15-0546-C752-52DA-BF0963DE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195"/>
            <a:ext cx="12192000" cy="327561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D99821A1-3E2E-7513-7BD3-5D9BEE2D3E23}"/>
              </a:ext>
            </a:extLst>
          </p:cNvPr>
          <p:cNvSpPr txBox="1"/>
          <p:nvPr/>
        </p:nvSpPr>
        <p:spPr>
          <a:xfrm>
            <a:off x="2412292" y="4998742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0.96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2DDB53E2-1B4F-BA8F-AC2B-2A35BE9FEE59}"/>
              </a:ext>
            </a:extLst>
          </p:cNvPr>
          <p:cNvSpPr txBox="1"/>
          <p:nvPr/>
        </p:nvSpPr>
        <p:spPr>
          <a:xfrm>
            <a:off x="8508290" y="4998742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0.74</a:t>
            </a:r>
          </a:p>
        </p:txBody>
      </p:sp>
    </p:spTree>
    <p:extLst>
      <p:ext uri="{BB962C8B-B14F-4D97-AF65-F5344CB8AC3E}">
        <p14:creationId xmlns:p14="http://schemas.microsoft.com/office/powerpoint/2010/main" val="1715094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606347"/>
            <a:ext cx="10341287" cy="61086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Total Consumption per Capita by Region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50EB2-B10B-4E39-76FD-68B19E0F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8111"/>
            <a:ext cx="12192000" cy="50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97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Total Alcohol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9C2FA-70CD-C9B6-4F3A-43D637C3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842" y="1570119"/>
            <a:ext cx="7298315" cy="51351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9027897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0.56</a:t>
            </a:r>
          </a:p>
        </p:txBody>
      </p:sp>
    </p:spTree>
    <p:extLst>
      <p:ext uri="{BB962C8B-B14F-4D97-AF65-F5344CB8AC3E}">
        <p14:creationId xmlns:p14="http://schemas.microsoft.com/office/powerpoint/2010/main" val="3817203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Beer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FB82F2-61C2-0AAA-A1CF-9A99B0947D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1634836"/>
            <a:ext cx="7296912" cy="513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9182533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0.43</a:t>
            </a:r>
          </a:p>
        </p:txBody>
      </p:sp>
    </p:spTree>
    <p:extLst>
      <p:ext uri="{BB962C8B-B14F-4D97-AF65-F5344CB8AC3E}">
        <p14:creationId xmlns:p14="http://schemas.microsoft.com/office/powerpoint/2010/main" val="14388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Wine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E7E78-549D-2315-6A23-3DFB037996B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1581771"/>
            <a:ext cx="7296912" cy="513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9112959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0.62</a:t>
            </a:r>
          </a:p>
        </p:txBody>
      </p:sp>
    </p:spTree>
    <p:extLst>
      <p:ext uri="{BB962C8B-B14F-4D97-AF65-F5344CB8AC3E}">
        <p14:creationId xmlns:p14="http://schemas.microsoft.com/office/powerpoint/2010/main" val="249813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Brandy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54F88F-4C7D-75CF-5622-3EA2672DE50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1620699"/>
            <a:ext cx="7296912" cy="513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9212350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0.56</a:t>
            </a:r>
          </a:p>
        </p:txBody>
      </p:sp>
    </p:spTree>
    <p:extLst>
      <p:ext uri="{BB962C8B-B14F-4D97-AF65-F5344CB8AC3E}">
        <p14:creationId xmlns:p14="http://schemas.microsoft.com/office/powerpoint/2010/main" val="472253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Champagne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A0B045-ABC4-BBF0-7E2D-56CC844D34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447544" y="1600820"/>
            <a:ext cx="7296912" cy="513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9212350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0.42</a:t>
            </a:r>
          </a:p>
        </p:txBody>
      </p:sp>
    </p:spTree>
    <p:extLst>
      <p:ext uri="{BB962C8B-B14F-4D97-AF65-F5344CB8AC3E}">
        <p14:creationId xmlns:p14="http://schemas.microsoft.com/office/powerpoint/2010/main" val="349691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9978961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Vodka </a:t>
            </a:r>
            <a:r>
              <a:rPr lang="en-US" sz="2400" b="1" dirty="0"/>
              <a:t>Consump</a:t>
            </a:r>
            <a:r>
              <a:rPr lang="en-US" sz="2400" dirty="0"/>
              <a:t>tion vs Region Latitude</a:t>
            </a:r>
            <a:endParaRPr lang="en-US" sz="2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AE61CE-6916-96B0-30FC-6EB475E91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06" y="1579924"/>
            <a:ext cx="7321591" cy="51389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81571C-30A2-6D03-3DA3-D849321EC4EF}"/>
              </a:ext>
            </a:extLst>
          </p:cNvPr>
          <p:cNvSpPr txBox="1"/>
          <p:nvPr/>
        </p:nvSpPr>
        <p:spPr>
          <a:xfrm>
            <a:off x="8995813" y="5794271"/>
            <a:ext cx="158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0.72</a:t>
            </a:r>
          </a:p>
        </p:txBody>
      </p:sp>
    </p:spTree>
    <p:extLst>
      <p:ext uri="{BB962C8B-B14F-4D97-AF65-F5344CB8AC3E}">
        <p14:creationId xmlns:p14="http://schemas.microsoft.com/office/powerpoint/2010/main" val="1894864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22DF8-59D4-D94D-8ED9-F2F31989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803A1E73-C790-447A-974F-B3ADB50149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Most consumed alcohol in Russia?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06E4DF9-127F-4650-8BAA-2521A3788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Beer by total volume, vodka by volume of alcohol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DDA232CE-EB44-41DD-920C-AEDD5C33D2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499" y="3429000"/>
            <a:ext cx="7142780" cy="315915"/>
          </a:xfrm>
        </p:spPr>
        <p:txBody>
          <a:bodyPr/>
          <a:lstStyle/>
          <a:p>
            <a:r>
              <a:rPr lang="en-US" dirty="0"/>
              <a:t>Does per capita consumption vary with region latitude? 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A09D80D2-95FB-43C6-96F8-7EF7737C28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499" y="3744915"/>
            <a:ext cx="6601243" cy="636754"/>
          </a:xfrm>
        </p:spPr>
        <p:txBody>
          <a:bodyPr/>
          <a:lstStyle/>
          <a:p>
            <a:r>
              <a:rPr lang="en-US" dirty="0"/>
              <a:t>There are strong correlations suggesting that regions in higher latitudes consume more alcohol per capita… especially in the case of Vodka!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ED796758-F31D-4250-A439-D6DE9523C8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7339244" cy="315915"/>
          </a:xfrm>
        </p:spPr>
        <p:txBody>
          <a:bodyPr/>
          <a:lstStyle/>
          <a:p>
            <a:r>
              <a:rPr lang="en-US" dirty="0"/>
              <a:t>Can we predict consumption trends based on economic conditions?  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CEBFC0C0-C506-47F0-AE21-8A46DB8664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499" y="5017901"/>
            <a:ext cx="8413443" cy="908340"/>
          </a:xfrm>
        </p:spPr>
        <p:txBody>
          <a:bodyPr/>
          <a:lstStyle/>
          <a:p>
            <a:r>
              <a:rPr lang="en-US" dirty="0"/>
              <a:t>Based on our linear regressions, we are confident that total alcohol consumption will increase in Russia during times of economic gain. </a:t>
            </a:r>
            <a:r>
              <a:rPr lang="en-US"/>
              <a:t>However, </a:t>
            </a:r>
            <a:r>
              <a:rPr lang="en-US" dirty="0"/>
              <a:t>evidence suggests that Vodka is being phased out by the other alcohol types (beer, wine, champagne, and brandy).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44071-0CE2-7746-9315-22EC28A0F46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E91F3-E1A0-DB4A-8CD8-D9D1AB0FFB4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Annual Review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5B7634-ADBA-124F-B8CA-431F07F18D44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fld id="{6FCA8E82-58CD-E045-8B98-B7A85B79B752}" type="datetime4">
              <a:rPr lang="en-US" smtClean="0"/>
              <a:pPr/>
              <a:t>February 2,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4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8" y="2289363"/>
            <a:ext cx="9747585" cy="279523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What alcohol type is consumed most in Russia?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How does alcohol consumption change with economic/unemployment changes?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Does preferred alcohol type consumption vary with economic/unemployment conditions?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Can we predict alcohol consumption based on GDP in the future (linear regression)?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Does alcohol consumption per capita change based on region latitude (linear regression)?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7A9C04-1F64-12B3-BFCE-80849AB7D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724" y="4975785"/>
            <a:ext cx="4572002" cy="178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26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  <a:p>
            <a:endParaRPr lang="en-US" dirty="0"/>
          </a:p>
        </p:txBody>
      </p:sp>
      <p:pic>
        <p:nvPicPr>
          <p:cNvPr id="13" name="Picture Placeholder 12" descr="Portrait of a team member">
            <a:extLst>
              <a:ext uri="{FF2B5EF4-FFF2-40B4-BE49-F238E27FC236}">
                <a16:creationId xmlns:a16="http://schemas.microsoft.com/office/drawing/2014/main" id="{EC944911-7CDD-41CC-A7F0-5B0CF85D545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Pour Decisions  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341287" cy="610863"/>
          </a:xfrm>
        </p:spPr>
        <p:txBody>
          <a:bodyPr>
            <a:normAutofit/>
          </a:bodyPr>
          <a:lstStyle/>
          <a:p>
            <a:r>
              <a:rPr lang="en-US" dirty="0"/>
              <a:t>Population of Russian Regions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5C7BCC-CA9E-7700-84E9-0433DA97B1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50"/>
          <a:stretch/>
        </p:blipFill>
        <p:spPr>
          <a:xfrm>
            <a:off x="886691" y="1489926"/>
            <a:ext cx="9881937" cy="530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8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39315B-8AAE-A946-ABBF-894F2E4B1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34128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Metadata – </a:t>
            </a:r>
            <a:br>
              <a:rPr lang="en-US" dirty="0"/>
            </a:br>
            <a:r>
              <a:rPr lang="en-US" dirty="0"/>
              <a:t>Top Consumers by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95FEC-C718-57E6-4761-9489C8C2D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59" y="1562350"/>
            <a:ext cx="11719082" cy="528525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48CF0F-335C-E8FC-E8A4-C9D7C8E2F5CE}"/>
              </a:ext>
            </a:extLst>
          </p:cNvPr>
          <p:cNvGrpSpPr/>
          <p:nvPr/>
        </p:nvGrpSpPr>
        <p:grpSpPr>
          <a:xfrm>
            <a:off x="10193900" y="3681412"/>
            <a:ext cx="2306320" cy="1323975"/>
            <a:chOff x="3148330" y="2767012"/>
            <a:chExt cx="2306320" cy="132397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90006A-779A-AF0B-0400-CF57D22DD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8330" y="2767012"/>
              <a:ext cx="1876425" cy="132397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A32675-9C05-3CA7-F29D-F6CCCF12D917}"/>
                </a:ext>
              </a:extLst>
            </p:cNvPr>
            <p:cNvSpPr txBox="1"/>
            <p:nvPr/>
          </p:nvSpPr>
          <p:spPr>
            <a:xfrm>
              <a:off x="3404418" y="2841671"/>
              <a:ext cx="1665514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D3A647-9ABA-E1EC-9ABC-044F98203990}"/>
                </a:ext>
              </a:extLst>
            </p:cNvPr>
            <p:cNvSpPr txBox="1"/>
            <p:nvPr/>
          </p:nvSpPr>
          <p:spPr>
            <a:xfrm>
              <a:off x="3404418" y="3152451"/>
              <a:ext cx="1665514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Beer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14924A-BCE7-2ACA-61AE-BA532A0DE8CA}"/>
                </a:ext>
              </a:extLst>
            </p:cNvPr>
            <p:cNvSpPr txBox="1"/>
            <p:nvPr/>
          </p:nvSpPr>
          <p:spPr>
            <a:xfrm>
              <a:off x="3404418" y="3438697"/>
              <a:ext cx="1665514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Vodka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55B83D4-379F-D298-75F3-28FCA993D574}"/>
                </a:ext>
              </a:extLst>
            </p:cNvPr>
            <p:cNvSpPr txBox="1"/>
            <p:nvPr/>
          </p:nvSpPr>
          <p:spPr>
            <a:xfrm>
              <a:off x="3404418" y="3746474"/>
              <a:ext cx="205023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Champagne &amp; Brandy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79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49" y="278129"/>
            <a:ext cx="8011535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Metadata – </a:t>
            </a:r>
            <a:r>
              <a:rPr lang="en-US" b="1" dirty="0"/>
              <a:t>Consumption by </a:t>
            </a:r>
            <a:r>
              <a:rPr lang="en-US" dirty="0"/>
              <a:t>Type</a:t>
            </a:r>
            <a:endParaRPr lang="en-US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5E6922-2499-9123-2650-E43652A4AC54}"/>
              </a:ext>
            </a:extLst>
          </p:cNvPr>
          <p:cNvSpPr txBox="1">
            <a:spLocks/>
          </p:cNvSpPr>
          <p:nvPr/>
        </p:nvSpPr>
        <p:spPr>
          <a:xfrm>
            <a:off x="2090232" y="980894"/>
            <a:ext cx="8011535" cy="356321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Total Volume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EB3C2D-9839-B1B2-EC13-7D9633112574}"/>
              </a:ext>
            </a:extLst>
          </p:cNvPr>
          <p:cNvSpPr txBox="1">
            <a:spLocks/>
          </p:cNvSpPr>
          <p:nvPr/>
        </p:nvSpPr>
        <p:spPr>
          <a:xfrm>
            <a:off x="2090232" y="3927535"/>
            <a:ext cx="8011535" cy="356321"/>
          </a:xfrm>
          <a:prstGeom prst="rect">
            <a:avLst/>
          </a:prstGeom>
        </p:spPr>
        <p:txBody>
          <a:bodyPr vert="horz" lIns="0" tIns="0" rIns="0" bIns="0" rtlCol="0" anchor="b" anchorCtr="0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800" dirty="0"/>
              <a:t>Alcohol Volume (ABV)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676A89-8105-4135-B410-F145E737A4E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7143" y="1337215"/>
            <a:ext cx="10799064" cy="25694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14D13-1386-D748-A892-2D1F2FE8CEE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7143" y="4283856"/>
            <a:ext cx="10799064" cy="256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10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548945" cy="610863"/>
          </a:xfrm>
        </p:spPr>
        <p:txBody>
          <a:bodyPr>
            <a:noAutofit/>
          </a:bodyPr>
          <a:lstStyle/>
          <a:p>
            <a:r>
              <a:rPr lang="en-US"/>
              <a:t>Economic Factors – </a:t>
            </a:r>
            <a:br>
              <a:rPr lang="en-US"/>
            </a:br>
            <a:r>
              <a:rPr lang="en-US" b="1"/>
              <a:t>GDP and Unemployment Rate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061C1C-A946-444B-A3ED-95124A7A90C3}"/>
              </a:ext>
            </a:extLst>
          </p:cNvPr>
          <p:cNvGrpSpPr/>
          <p:nvPr/>
        </p:nvGrpSpPr>
        <p:grpSpPr>
          <a:xfrm>
            <a:off x="330394" y="2090438"/>
            <a:ext cx="5607485" cy="4014413"/>
            <a:chOff x="1381836" y="2467837"/>
            <a:chExt cx="5607485" cy="40144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ACC02E-FDB0-9671-056F-19B032D38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0762" y="2467837"/>
              <a:ext cx="5069634" cy="37961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16BA33-39D5-CDCC-A5C1-6E2A1F60686A}"/>
                </a:ext>
              </a:extLst>
            </p:cNvPr>
            <p:cNvSpPr txBox="1"/>
            <p:nvPr/>
          </p:nvSpPr>
          <p:spPr>
            <a:xfrm>
              <a:off x="2818949" y="6174473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1A7F291-60AE-317D-0B01-2F78016CA1E9}"/>
                </a:ext>
              </a:extLst>
            </p:cNvPr>
            <p:cNvSpPr txBox="1"/>
            <p:nvPr/>
          </p:nvSpPr>
          <p:spPr>
            <a:xfrm rot="16200000">
              <a:off x="169095" y="4212019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Alcohol Consumption (L)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805D3A-AF73-AADB-702A-86152464FB56}"/>
                </a:ext>
              </a:extLst>
            </p:cNvPr>
            <p:cNvSpPr txBox="1"/>
            <p:nvPr/>
          </p:nvSpPr>
          <p:spPr>
            <a:xfrm rot="5400000">
              <a:off x="5468803" y="4212020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GDP in $Billions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E16274-33AB-5C5C-2E19-BFD0D8A6C1CA}"/>
              </a:ext>
            </a:extLst>
          </p:cNvPr>
          <p:cNvGrpSpPr/>
          <p:nvPr/>
        </p:nvGrpSpPr>
        <p:grpSpPr>
          <a:xfrm>
            <a:off x="6334165" y="2090438"/>
            <a:ext cx="5527441" cy="3794760"/>
            <a:chOff x="6574332" y="2313949"/>
            <a:chExt cx="5527441" cy="379476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6BEB2AE-C0BE-4B2A-E9A7-C5B2780DD4E8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2110" y="2313949"/>
              <a:ext cx="5065776" cy="37947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6A5E5A-5AB7-BFAB-2E19-EC84DC4FFE50}"/>
                </a:ext>
              </a:extLst>
            </p:cNvPr>
            <p:cNvSpPr txBox="1"/>
            <p:nvPr/>
          </p:nvSpPr>
          <p:spPr>
            <a:xfrm rot="5400000">
              <a:off x="10581255" y="4057441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Unemployment Rate (%)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24FF24-7AA0-C76F-1D3A-B8424D1D0ABA}"/>
                </a:ext>
              </a:extLst>
            </p:cNvPr>
            <p:cNvSpPr txBox="1"/>
            <p:nvPr/>
          </p:nvSpPr>
          <p:spPr>
            <a:xfrm rot="16200000">
              <a:off x="5361591" y="4058131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Alcohol Consumption (L)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3156BF4-B358-CA41-A43D-09CB8E7B089B}"/>
              </a:ext>
            </a:extLst>
          </p:cNvPr>
          <p:cNvSpPr txBox="1"/>
          <p:nvPr/>
        </p:nvSpPr>
        <p:spPr>
          <a:xfrm>
            <a:off x="7808201" y="5800931"/>
            <a:ext cx="2733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p:txBody>
      </p:sp>
    </p:spTree>
    <p:extLst>
      <p:ext uri="{BB962C8B-B14F-4D97-AF65-F5344CB8AC3E}">
        <p14:creationId xmlns:p14="http://schemas.microsoft.com/office/powerpoint/2010/main" val="2287925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601761"/>
            <a:ext cx="8548945" cy="610863"/>
          </a:xfrm>
        </p:spPr>
        <p:txBody>
          <a:bodyPr>
            <a:noAutofit/>
          </a:bodyPr>
          <a:lstStyle/>
          <a:p>
            <a:r>
              <a:rPr lang="en-US" dirty="0"/>
              <a:t>Economic Factors – </a:t>
            </a:r>
            <a:br>
              <a:rPr lang="en-US" dirty="0"/>
            </a:br>
            <a:r>
              <a:rPr lang="en-US" b="1" dirty="0"/>
              <a:t>GDP and Consumption by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C40026-406B-E952-C4E1-8589A681E125}"/>
              </a:ext>
            </a:extLst>
          </p:cNvPr>
          <p:cNvGrpSpPr/>
          <p:nvPr/>
        </p:nvGrpSpPr>
        <p:grpSpPr>
          <a:xfrm>
            <a:off x="402976" y="1038363"/>
            <a:ext cx="5345658" cy="3056149"/>
            <a:chOff x="1778198" y="1621532"/>
            <a:chExt cx="5057905" cy="27801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22430C-5158-D629-0B98-5466AD5D5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5975" y="1812863"/>
              <a:ext cx="4463912" cy="235059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F27582A-EC6D-73F8-8CF6-D78AF32C4ACA}"/>
                </a:ext>
              </a:extLst>
            </p:cNvPr>
            <p:cNvSpPr txBox="1"/>
            <p:nvPr/>
          </p:nvSpPr>
          <p:spPr>
            <a:xfrm>
              <a:off x="2951301" y="4093887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AE57F9-C25E-3717-2A1A-148C6948C5B7}"/>
                </a:ext>
              </a:extLst>
            </p:cNvPr>
            <p:cNvSpPr txBox="1"/>
            <p:nvPr/>
          </p:nvSpPr>
          <p:spPr>
            <a:xfrm rot="16200000">
              <a:off x="565457" y="2834273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Wine Consumption (L)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0B9D89-3C9B-713D-5894-49F117A21A01}"/>
                </a:ext>
              </a:extLst>
            </p:cNvPr>
            <p:cNvSpPr txBox="1"/>
            <p:nvPr/>
          </p:nvSpPr>
          <p:spPr>
            <a:xfrm rot="5400000">
              <a:off x="5816785" y="2834273"/>
              <a:ext cx="1730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GDP in $Billions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10E8CB-FA63-8BF6-5042-E1231FF48BEA}"/>
              </a:ext>
            </a:extLst>
          </p:cNvPr>
          <p:cNvGrpSpPr/>
          <p:nvPr/>
        </p:nvGrpSpPr>
        <p:grpSpPr>
          <a:xfrm>
            <a:off x="6360691" y="1012599"/>
            <a:ext cx="5336903" cy="3080939"/>
            <a:chOff x="6360693" y="1528303"/>
            <a:chExt cx="5336903" cy="308093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3D8ECE-5F2D-1E70-EC69-6741CA5B83BF}"/>
                </a:ext>
              </a:extLst>
            </p:cNvPr>
            <p:cNvGrpSpPr/>
            <p:nvPr/>
          </p:nvGrpSpPr>
          <p:grpSpPr>
            <a:xfrm>
              <a:off x="6360693" y="1528303"/>
              <a:ext cx="5336903" cy="3080939"/>
              <a:chOff x="1786482" y="1621532"/>
              <a:chExt cx="5049621" cy="280268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B2970-576C-A0EF-F81C-0CB3C9E0082C}"/>
                  </a:ext>
                </a:extLst>
              </p:cNvPr>
              <p:cNvSpPr txBox="1"/>
              <p:nvPr/>
            </p:nvSpPr>
            <p:spPr>
              <a:xfrm rot="16200000">
                <a:off x="565457" y="2842557"/>
                <a:ext cx="2733260" cy="29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Beer Consumption (L)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9BC78B6-B169-915B-D3C6-95996A5F1F0B}"/>
                  </a:ext>
                </a:extLst>
              </p:cNvPr>
              <p:cNvSpPr txBox="1"/>
              <p:nvPr/>
            </p:nvSpPr>
            <p:spPr>
              <a:xfrm rot="5400000">
                <a:off x="5816785" y="2834273"/>
                <a:ext cx="1730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GDP in $Billions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C5C287E-E14C-1EE8-3AAC-4EDB6EA8A56C}"/>
                  </a:ext>
                </a:extLst>
              </p:cNvPr>
              <p:cNvSpPr txBox="1"/>
              <p:nvPr/>
            </p:nvSpPr>
            <p:spPr>
              <a:xfrm>
                <a:off x="2951301" y="4116438"/>
                <a:ext cx="2733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11295C-325C-5CE2-2C23-EAF172634AA6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009" y="1734386"/>
              <a:ext cx="4718304" cy="264398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4BA699-77E3-2787-49D1-93E21CBFB342}"/>
              </a:ext>
            </a:extLst>
          </p:cNvPr>
          <p:cNvGrpSpPr/>
          <p:nvPr/>
        </p:nvGrpSpPr>
        <p:grpSpPr>
          <a:xfrm>
            <a:off x="425332" y="3832659"/>
            <a:ext cx="5336903" cy="3056149"/>
            <a:chOff x="411733" y="1554067"/>
            <a:chExt cx="5336903" cy="30561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DACD871-776C-86E4-3CDB-D9C3D4834D94}"/>
                </a:ext>
              </a:extLst>
            </p:cNvPr>
            <p:cNvGrpSpPr/>
            <p:nvPr/>
          </p:nvGrpSpPr>
          <p:grpSpPr>
            <a:xfrm>
              <a:off x="411733" y="1554067"/>
              <a:ext cx="5336903" cy="3056149"/>
              <a:chOff x="1786482" y="1621532"/>
              <a:chExt cx="5049621" cy="2780132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211D28-7D9E-ECCE-B863-7037801F5765}"/>
                  </a:ext>
                </a:extLst>
              </p:cNvPr>
              <p:cNvSpPr txBox="1"/>
              <p:nvPr/>
            </p:nvSpPr>
            <p:spPr>
              <a:xfrm>
                <a:off x="2951301" y="4093887"/>
                <a:ext cx="2733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Year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E614EA-D584-4EAF-809D-E40CB97F1AF8}"/>
                  </a:ext>
                </a:extLst>
              </p:cNvPr>
              <p:cNvSpPr txBox="1"/>
              <p:nvPr/>
            </p:nvSpPr>
            <p:spPr>
              <a:xfrm rot="16200000">
                <a:off x="565457" y="2842557"/>
                <a:ext cx="2733260" cy="29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Brandy Consumption (L)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378214C-63FD-C17E-CB32-9E8444403DA1}"/>
                  </a:ext>
                </a:extLst>
              </p:cNvPr>
              <p:cNvSpPr txBox="1"/>
              <p:nvPr/>
            </p:nvSpPr>
            <p:spPr>
              <a:xfrm rot="5400000">
                <a:off x="5816785" y="2834273"/>
                <a:ext cx="17308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GDP in $Billions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952A7C9-C8F4-FC4C-A223-F6517C3014C1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6655" y="1762502"/>
              <a:ext cx="4718304" cy="258775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D15FAC-F25F-6EAB-0E4F-2498CA9B0AB8}"/>
              </a:ext>
            </a:extLst>
          </p:cNvPr>
          <p:cNvGrpSpPr/>
          <p:nvPr/>
        </p:nvGrpSpPr>
        <p:grpSpPr>
          <a:xfrm>
            <a:off x="6360691" y="3832659"/>
            <a:ext cx="5336903" cy="3056149"/>
            <a:chOff x="1786482" y="1621532"/>
            <a:chExt cx="5049621" cy="27801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B8670-5D8F-2658-6322-311FD17C37FC}"/>
                </a:ext>
              </a:extLst>
            </p:cNvPr>
            <p:cNvSpPr txBox="1"/>
            <p:nvPr/>
          </p:nvSpPr>
          <p:spPr>
            <a:xfrm>
              <a:off x="2951301" y="4093887"/>
              <a:ext cx="2733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Year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4CDEAB-01EF-5153-52A6-1744B793383E}"/>
                </a:ext>
              </a:extLst>
            </p:cNvPr>
            <p:cNvSpPr txBox="1"/>
            <p:nvPr/>
          </p:nvSpPr>
          <p:spPr>
            <a:xfrm rot="16200000">
              <a:off x="565457" y="2842557"/>
              <a:ext cx="2733260" cy="29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Champagne Consumption (L)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BC0C85-4720-182D-D13A-B40328E5CF42}"/>
                </a:ext>
              </a:extLst>
            </p:cNvPr>
            <p:cNvSpPr txBox="1"/>
            <p:nvPr/>
          </p:nvSpPr>
          <p:spPr>
            <a:xfrm rot="5400000">
              <a:off x="5816785" y="2834273"/>
              <a:ext cx="1730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GDP in $Billions</a:t>
              </a: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D096C08-8A2C-30CF-28A7-8703FA6B124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07" y="4041094"/>
            <a:ext cx="4718304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8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DBA8A7-7A0B-FFD1-ADD5-17F6F52F563F}"/>
              </a:ext>
            </a:extLst>
          </p:cNvPr>
          <p:cNvSpPr txBox="1"/>
          <p:nvPr/>
        </p:nvSpPr>
        <p:spPr>
          <a:xfrm>
            <a:off x="728264" y="278129"/>
            <a:ext cx="87205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Economic Factors – </a:t>
            </a:r>
            <a:b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</a:br>
            <a:r>
              <a:rPr kumimoji="0" lang="en-US" sz="4400" b="1" i="0" u="none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Demi"/>
                <a:ea typeface="+mj-ea"/>
                <a:cs typeface="+mj-cs"/>
              </a:rPr>
              <a:t>GDP and Consumption by Type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D06C43-F835-0EF9-DEA4-20D92320F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98" y="2041859"/>
            <a:ext cx="5995403" cy="4290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36E92-E7AF-934D-9A93-494D280BD5C0}"/>
              </a:ext>
            </a:extLst>
          </p:cNvPr>
          <p:cNvSpPr txBox="1"/>
          <p:nvPr/>
        </p:nvSpPr>
        <p:spPr>
          <a:xfrm>
            <a:off x="4651619" y="6241537"/>
            <a:ext cx="2888760" cy="33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CC94B7-B0D1-0A88-8E81-E6D0753E9E08}"/>
              </a:ext>
            </a:extLst>
          </p:cNvPr>
          <p:cNvSpPr txBox="1"/>
          <p:nvPr/>
        </p:nvSpPr>
        <p:spPr>
          <a:xfrm rot="16200000">
            <a:off x="1442098" y="3874561"/>
            <a:ext cx="30046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Vodka Consumption (L)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0939C-CBCA-CD75-0A16-F9C760668010}"/>
              </a:ext>
            </a:extLst>
          </p:cNvPr>
          <p:cNvSpPr txBox="1"/>
          <p:nvPr/>
        </p:nvSpPr>
        <p:spPr>
          <a:xfrm rot="5400000">
            <a:off x="8287484" y="3865805"/>
            <a:ext cx="1902703" cy="325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GDP in $Billions</a:t>
            </a:r>
          </a:p>
        </p:txBody>
      </p:sp>
    </p:spTree>
    <p:extLst>
      <p:ext uri="{BB962C8B-B14F-4D97-AF65-F5344CB8AC3E}">
        <p14:creationId xmlns:p14="http://schemas.microsoft.com/office/powerpoint/2010/main" val="212291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FF5F-6DFB-0D49-B8B1-661F7E788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8548945" cy="610863"/>
          </a:xfrm>
        </p:spPr>
        <p:txBody>
          <a:bodyPr>
            <a:noAutofit/>
          </a:bodyPr>
          <a:lstStyle/>
          <a:p>
            <a:r>
              <a:rPr lang="en-US" dirty="0"/>
              <a:t>Modeling – </a:t>
            </a:r>
            <a:br>
              <a:rPr lang="en-US" dirty="0"/>
            </a:br>
            <a:r>
              <a:rPr lang="en-US" sz="2400" dirty="0"/>
              <a:t>Linear Regression on </a:t>
            </a:r>
            <a:r>
              <a:rPr lang="en-US" sz="2400" b="1" dirty="0"/>
              <a:t>GDP and Consumption by Type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59D5C-769B-454A-A6E2-A988BC5DE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10622C-0E42-27D9-CA1B-821FD2C4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9" y="1852612"/>
            <a:ext cx="12197299" cy="3152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EF0CBC-5996-15CD-7C7B-B4FC17174AE7}"/>
              </a:ext>
            </a:extLst>
          </p:cNvPr>
          <p:cNvSpPr txBox="1"/>
          <p:nvPr/>
        </p:nvSpPr>
        <p:spPr>
          <a:xfrm>
            <a:off x="2508544" y="5005387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0.77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A33AC-84DF-559E-97B4-DFB6BAA365B7}"/>
              </a:ext>
            </a:extLst>
          </p:cNvPr>
          <p:cNvSpPr txBox="1"/>
          <p:nvPr/>
        </p:nvSpPr>
        <p:spPr>
          <a:xfrm>
            <a:off x="8596523" y="5005387"/>
            <a:ext cx="151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R = 0.81</a:t>
            </a:r>
          </a:p>
        </p:txBody>
      </p:sp>
    </p:spTree>
    <p:extLst>
      <p:ext uri="{BB962C8B-B14F-4D97-AF65-F5344CB8AC3E}">
        <p14:creationId xmlns:p14="http://schemas.microsoft.com/office/powerpoint/2010/main" val="101803058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{3C056F42-5F4B-4BDC-A213-2B7E6EB67547}tf78853419_win32</Template>
  <TotalTime>2669</TotalTime>
  <Words>479</Words>
  <Application>Microsoft Office PowerPoint</Application>
  <PresentationFormat>Widescreen</PresentationFormat>
  <Paragraphs>94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-apple-system</vt:lpstr>
      <vt:lpstr>Arial</vt:lpstr>
      <vt:lpstr>Calibri</vt:lpstr>
      <vt:lpstr>Franklin Gothic Book</vt:lpstr>
      <vt:lpstr>Franklin Gothic Demi</vt:lpstr>
      <vt:lpstr>Times New Roman</vt:lpstr>
      <vt:lpstr>Wingdings</vt:lpstr>
      <vt:lpstr>Theme1</vt:lpstr>
      <vt:lpstr>Analysis of Russian Alcohol Consumption</vt:lpstr>
      <vt:lpstr>Research Questions</vt:lpstr>
      <vt:lpstr>Population of Russian Regions</vt:lpstr>
      <vt:lpstr>Metadata –  Top Consumers by Type</vt:lpstr>
      <vt:lpstr>Metadata – Consumption by Type</vt:lpstr>
      <vt:lpstr>Economic Factors –  GDP and Unemployment Rate</vt:lpstr>
      <vt:lpstr>Economic Factors –  GDP and Consumption by Type</vt:lpstr>
      <vt:lpstr>PowerPoint Presentation</vt:lpstr>
      <vt:lpstr>Modeling –  Linear Regression on GDP and Consumption by Type</vt:lpstr>
      <vt:lpstr>Modeling –  Linear Regression on GDP and Consumption by Type</vt:lpstr>
      <vt:lpstr>Modeling –  Linear Regression on GDP and Consumption by Type</vt:lpstr>
      <vt:lpstr> Total Consumption per Capita by Region</vt:lpstr>
      <vt:lpstr>Modeling –  Linear Regression on Total Alcohol Consumption vs Region Latitude</vt:lpstr>
      <vt:lpstr>Modeling –  Linear Regression on Beer Consumption vs Region Latitude</vt:lpstr>
      <vt:lpstr>Modeling –  Linear Regression on Wine Consumption vs Region Latitude</vt:lpstr>
      <vt:lpstr>Modeling –  Linear Regression on Brandy Consumption vs Region Latitude</vt:lpstr>
      <vt:lpstr>Modeling –  Linear Regression on Champagne Consumption vs Region Latitude</vt:lpstr>
      <vt:lpstr>Modeling –  Linear Regression on Vodka Consumption vs Region Latitude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Jack Fitzgerald</dc:creator>
  <cp:lastModifiedBy>Jack Fitzgerald</cp:lastModifiedBy>
  <cp:revision>3</cp:revision>
  <dcterms:created xsi:type="dcterms:W3CDTF">2023-01-28T22:42:39Z</dcterms:created>
  <dcterms:modified xsi:type="dcterms:W3CDTF">2023-02-02T23:44:50Z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